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smtClean="0"/>
              <a:t>Plastics</a:t>
            </a:r>
            <a:r>
              <a:rPr lang="en-US" dirty="0" smtClean="0"/>
              <a:t/>
            </a:r>
            <a:br>
              <a:rPr lang="en-US" dirty="0" smtClean="0"/>
            </a:br>
            <a:r>
              <a:rPr lang="en-US" b="1" dirty="0" smtClean="0"/>
              <a:t> </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5. Hard, strong and brittle 5. Weak, soft and 						brittle </a:t>
            </a:r>
          </a:p>
          <a:p>
            <a:pPr>
              <a:buNone/>
            </a:pPr>
            <a:r>
              <a:rPr lang="en-US" dirty="0" smtClean="0"/>
              <a:t>          </a:t>
            </a:r>
          </a:p>
          <a:p>
            <a:pPr>
              <a:buNone/>
            </a:pPr>
            <a:r>
              <a:rPr lang="en-US" dirty="0" smtClean="0"/>
              <a:t>6. Cannot be reclaimed from waste</a:t>
            </a:r>
          </a:p>
          <a:p>
            <a:pPr>
              <a:buNone/>
            </a:pPr>
            <a:r>
              <a:rPr lang="en-US" dirty="0" smtClean="0"/>
              <a:t>                                        6. Can be reclaimed from 						waste.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Classification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Plastics are classified as follows</a:t>
            </a:r>
          </a:p>
          <a:p>
            <a:pPr lvl="0"/>
            <a:r>
              <a:rPr lang="en-US" dirty="0" smtClean="0"/>
              <a:t>Synthetic resins</a:t>
            </a:r>
          </a:p>
          <a:p>
            <a:pPr lvl="0"/>
            <a:r>
              <a:rPr lang="en-US" dirty="0" smtClean="0"/>
              <a:t>Cellulose derivative plastics</a:t>
            </a:r>
          </a:p>
          <a:p>
            <a:pPr lvl="0"/>
            <a:r>
              <a:rPr lang="en-US" dirty="0" smtClean="0"/>
              <a:t>Natural resins</a:t>
            </a:r>
          </a:p>
          <a:p>
            <a:r>
              <a:rPr lang="en-US" dirty="0" smtClean="0"/>
              <a:t>Protein products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Raw materials classification</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Based on the type of raw materials used for manufacture they are classified as</a:t>
            </a:r>
          </a:p>
          <a:p>
            <a:pPr lvl="0"/>
            <a:r>
              <a:rPr lang="en-US" dirty="0" smtClean="0"/>
              <a:t>Those derived from coal tar products.</a:t>
            </a:r>
          </a:p>
          <a:p>
            <a:pPr lvl="0"/>
            <a:r>
              <a:rPr lang="en-US" dirty="0" smtClean="0"/>
              <a:t>Those utilizing products of non-coal tar origin- this can be further classified as </a:t>
            </a:r>
          </a:p>
          <a:p>
            <a:pPr lvl="1"/>
            <a:r>
              <a:rPr lang="en-US" dirty="0" smtClean="0"/>
              <a:t>plastics based on cellulose and plants  b) derived primarily from hydrocarbons of </a:t>
            </a:r>
          </a:p>
          <a:p>
            <a:pPr>
              <a:buNone/>
            </a:pPr>
            <a:r>
              <a:rPr lang="en-US" dirty="0" smtClean="0"/>
              <a:t>      petroleum, natural gas and acetylene</a:t>
            </a:r>
          </a:p>
          <a:p>
            <a:pPr lvl="0"/>
            <a:r>
              <a:rPr lang="en-US" dirty="0" smtClean="0"/>
              <a:t>Urea resins</a:t>
            </a:r>
          </a:p>
          <a:p>
            <a:pPr lvl="0"/>
            <a:r>
              <a:rPr lang="en-US" dirty="0" smtClean="0"/>
              <a:t>Those derived from rubber and alkyl chlorides.</a:t>
            </a:r>
          </a:p>
          <a:p>
            <a:pPr>
              <a:buNone/>
            </a:pP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Plastics and resins can be best arranged based on their general application.</a:t>
            </a:r>
          </a:p>
          <a:p>
            <a:pPr lvl="0"/>
            <a:r>
              <a:rPr lang="en-US" dirty="0" smtClean="0"/>
              <a:t>thermosetting</a:t>
            </a:r>
          </a:p>
          <a:p>
            <a:pPr lvl="0"/>
            <a:r>
              <a:rPr lang="en-US" dirty="0" smtClean="0"/>
              <a:t>thermoplastic</a:t>
            </a:r>
          </a:p>
          <a:p>
            <a:pPr lvl="0"/>
            <a:r>
              <a:rPr lang="en-US" dirty="0" smtClean="0"/>
              <a:t>oil soluble</a:t>
            </a:r>
          </a:p>
          <a:p>
            <a:pPr lvl="0"/>
            <a:r>
              <a:rPr lang="en-US" dirty="0" smtClean="0"/>
              <a:t>Protein products.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Formation of synthetic resins</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lstStyle/>
          <a:p>
            <a:r>
              <a:rPr lang="en-US" dirty="0" smtClean="0"/>
              <a:t>Resins are commonly formed from condensation and addition polymerization.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Condensation   polymerization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This involves the formation and elimination or splitting out a molecule of water from two different molecules followed by the union of two large remaining portions.</a:t>
            </a:r>
          </a:p>
          <a:p>
            <a:r>
              <a:rPr lang="en-US" dirty="0" smtClean="0"/>
              <a:t>Example: Phenol-formaldehyde, urea- formaldehyde, phthalic anhydride- glycerol</a:t>
            </a:r>
          </a:p>
          <a:p>
            <a:pPr>
              <a:buNone/>
            </a:pPr>
            <a:r>
              <a:rPr lang="en-US" b="1" dirty="0" smtClean="0"/>
              <a:t>         Nylon 66</a:t>
            </a:r>
            <a:endParaRPr lang="en-US" dirty="0" smtClean="0"/>
          </a:p>
          <a:p>
            <a:pPr>
              <a:buNone/>
            </a:pPr>
            <a:r>
              <a:rPr lang="en-US" dirty="0" smtClean="0"/>
              <a:t>NH</a:t>
            </a:r>
            <a:r>
              <a:rPr lang="en-US" baseline="-25000" dirty="0" smtClean="0"/>
              <a:t>2</a:t>
            </a:r>
            <a:r>
              <a:rPr lang="en-US" dirty="0" smtClean="0"/>
              <a:t>(CH</a:t>
            </a:r>
            <a:r>
              <a:rPr lang="en-US" baseline="-25000" dirty="0" smtClean="0"/>
              <a:t>2</a:t>
            </a:r>
            <a:r>
              <a:rPr lang="en-US" dirty="0" smtClean="0"/>
              <a:t>)</a:t>
            </a:r>
            <a:r>
              <a:rPr lang="en-US" baseline="-25000" dirty="0" smtClean="0"/>
              <a:t>6</a:t>
            </a:r>
            <a:r>
              <a:rPr lang="en-US" dirty="0" smtClean="0"/>
              <a:t>NH</a:t>
            </a:r>
            <a:r>
              <a:rPr lang="en-US" baseline="-25000" dirty="0" smtClean="0"/>
              <a:t>2</a:t>
            </a:r>
            <a:r>
              <a:rPr lang="en-US" dirty="0" smtClean="0"/>
              <a:t>  + HOOC-(CH</a:t>
            </a:r>
            <a:r>
              <a:rPr lang="en-US" baseline="-25000" dirty="0" smtClean="0"/>
              <a:t>2</a:t>
            </a:r>
            <a:r>
              <a:rPr lang="en-US" dirty="0" smtClean="0"/>
              <a:t>)</a:t>
            </a:r>
            <a:r>
              <a:rPr lang="en-US" baseline="-25000" dirty="0" smtClean="0"/>
              <a:t>4 </a:t>
            </a:r>
            <a:r>
              <a:rPr lang="en-US" dirty="0" smtClean="0"/>
              <a:t>COOH   →  -					(NH</a:t>
            </a:r>
            <a:r>
              <a:rPr lang="en-US" baseline="-25000" dirty="0" smtClean="0"/>
              <a:t>2</a:t>
            </a:r>
            <a:r>
              <a:rPr lang="en-US" dirty="0" smtClean="0"/>
              <a:t>(CH</a:t>
            </a:r>
            <a:r>
              <a:rPr lang="en-US" baseline="-25000" dirty="0" smtClean="0"/>
              <a:t>2</a:t>
            </a:r>
            <a:r>
              <a:rPr lang="en-US" dirty="0" smtClean="0"/>
              <a:t>)</a:t>
            </a:r>
            <a:r>
              <a:rPr lang="en-US" baseline="-25000" dirty="0" smtClean="0"/>
              <a:t>6</a:t>
            </a:r>
            <a:r>
              <a:rPr lang="en-US" dirty="0" smtClean="0"/>
              <a:t>NH-CO-(CH</a:t>
            </a:r>
            <a:r>
              <a:rPr lang="en-US" baseline="-25000" dirty="0" smtClean="0"/>
              <a:t>2</a:t>
            </a:r>
            <a:r>
              <a:rPr lang="en-US" dirty="0" smtClean="0"/>
              <a:t>)</a:t>
            </a:r>
            <a:r>
              <a:rPr lang="en-US" baseline="-25000" dirty="0" smtClean="0"/>
              <a:t>4</a:t>
            </a:r>
            <a:r>
              <a:rPr lang="en-US" dirty="0" smtClean="0"/>
              <a:t> COOH)-</a:t>
            </a:r>
          </a:p>
          <a:p>
            <a:pPr>
              <a:buNone/>
            </a:pPr>
            <a:r>
              <a:rPr lang="en-US" dirty="0" smtClean="0"/>
              <a:t>                                                                             Monomer</a:t>
            </a:r>
          </a:p>
          <a:p>
            <a:r>
              <a:rPr lang="en-US" dirty="0" smtClean="0"/>
              <a:t> Large number of monomers joins to form the polymer.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Addition polymerization</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Here polymerization takes place though the double bond, no elimination of substance.</a:t>
            </a:r>
          </a:p>
          <a:p>
            <a:pPr>
              <a:buNone/>
            </a:pPr>
            <a:r>
              <a:rPr lang="en-US" dirty="0" smtClean="0"/>
              <a:t>Example : PVC, polythene.</a:t>
            </a:r>
          </a:p>
          <a:p>
            <a:pPr>
              <a:buNone/>
            </a:pPr>
            <a:r>
              <a:rPr lang="en-US" dirty="0" smtClean="0"/>
              <a:t>CH</a:t>
            </a:r>
            <a:r>
              <a:rPr lang="en-US" baseline="-25000" dirty="0" smtClean="0"/>
              <a:t>2</a:t>
            </a:r>
            <a:r>
              <a:rPr lang="en-US" dirty="0" smtClean="0"/>
              <a:t>= CH</a:t>
            </a:r>
            <a:r>
              <a:rPr lang="en-US" baseline="-25000" dirty="0" smtClean="0"/>
              <a:t>2</a:t>
            </a:r>
            <a:r>
              <a:rPr lang="en-US" dirty="0" smtClean="0"/>
              <a:t>   + CH</a:t>
            </a:r>
            <a:r>
              <a:rPr lang="en-US" baseline="-25000" dirty="0" smtClean="0"/>
              <a:t>2</a:t>
            </a:r>
            <a:r>
              <a:rPr lang="en-US" dirty="0" smtClean="0"/>
              <a:t>=CH</a:t>
            </a:r>
            <a:r>
              <a:rPr lang="en-US" baseline="-25000" dirty="0" smtClean="0"/>
              <a:t>2</a:t>
            </a:r>
            <a:r>
              <a:rPr lang="en-US" dirty="0" smtClean="0"/>
              <a:t>  →CH</a:t>
            </a:r>
            <a:r>
              <a:rPr lang="en-US" baseline="-25000" dirty="0" smtClean="0"/>
              <a:t>3</a:t>
            </a:r>
            <a:r>
              <a:rPr lang="en-US" dirty="0" smtClean="0"/>
              <a:t>-CH</a:t>
            </a:r>
            <a:r>
              <a:rPr lang="en-US" baseline="-25000" dirty="0" smtClean="0"/>
              <a:t>2</a:t>
            </a:r>
            <a:r>
              <a:rPr lang="en-US" dirty="0" smtClean="0"/>
              <a:t>-CH=CH</a:t>
            </a:r>
            <a:r>
              <a:rPr lang="en-US" baseline="-25000" dirty="0" smtClean="0"/>
              <a:t>2</a:t>
            </a:r>
            <a:endParaRPr lang="en-US" dirty="0" smtClean="0"/>
          </a:p>
          <a:p>
            <a:pPr>
              <a:buNone/>
            </a:pPr>
            <a:r>
              <a:rPr lang="en-US" dirty="0" smtClean="0"/>
              <a:t>   Monomer                                  </a:t>
            </a:r>
            <a:r>
              <a:rPr lang="en-US" dirty="0" err="1" smtClean="0"/>
              <a:t>dimer</a:t>
            </a:r>
            <a:endParaRPr lang="en-US" dirty="0" smtClean="0"/>
          </a:p>
          <a:p>
            <a:pPr>
              <a:buNone/>
            </a:pPr>
            <a:r>
              <a:rPr lang="en-US" dirty="0" smtClean="0"/>
              <a:t>CH</a:t>
            </a:r>
            <a:r>
              <a:rPr lang="en-US" baseline="-25000" dirty="0" smtClean="0"/>
              <a:t>3</a:t>
            </a:r>
            <a:r>
              <a:rPr lang="en-US" dirty="0" smtClean="0"/>
              <a:t>-CH</a:t>
            </a:r>
            <a:r>
              <a:rPr lang="en-US" baseline="-25000" dirty="0" smtClean="0"/>
              <a:t>2</a:t>
            </a:r>
            <a:r>
              <a:rPr lang="en-US" dirty="0" smtClean="0"/>
              <a:t>-CH=CH</a:t>
            </a:r>
            <a:r>
              <a:rPr lang="en-US" baseline="-25000" dirty="0" smtClean="0"/>
              <a:t>2</a:t>
            </a:r>
            <a:r>
              <a:rPr lang="en-US" dirty="0" smtClean="0"/>
              <a:t>  + CH</a:t>
            </a:r>
            <a:r>
              <a:rPr lang="en-US" baseline="-25000" dirty="0" smtClean="0"/>
              <a:t>2</a:t>
            </a:r>
            <a:r>
              <a:rPr lang="en-US" dirty="0" smtClean="0"/>
              <a:t>= CH</a:t>
            </a:r>
            <a:r>
              <a:rPr lang="en-US" baseline="-25000" dirty="0" smtClean="0"/>
              <a:t>2</a:t>
            </a:r>
            <a:r>
              <a:rPr lang="en-US" dirty="0" smtClean="0"/>
              <a:t>   →  CH</a:t>
            </a:r>
            <a:r>
              <a:rPr lang="en-US" baseline="-25000" dirty="0" smtClean="0"/>
              <a:t>3</a:t>
            </a:r>
            <a:r>
              <a:rPr lang="en-US" dirty="0" smtClean="0"/>
              <a:t>-CH</a:t>
            </a:r>
            <a:r>
              <a:rPr lang="en-US" baseline="-25000" dirty="0" smtClean="0"/>
              <a:t>2</a:t>
            </a:r>
            <a:r>
              <a:rPr lang="en-US" dirty="0" smtClean="0"/>
              <a:t>-CH</a:t>
            </a:r>
            <a:r>
              <a:rPr lang="en-US" baseline="-25000" dirty="0" smtClean="0"/>
              <a:t>2</a:t>
            </a:r>
            <a:r>
              <a:rPr lang="en-US" dirty="0" smtClean="0"/>
              <a:t>-CH</a:t>
            </a:r>
            <a:r>
              <a:rPr lang="en-US" baseline="-25000" dirty="0" smtClean="0"/>
              <a:t>2</a:t>
            </a:r>
            <a:r>
              <a:rPr lang="en-US" dirty="0" smtClean="0"/>
              <a:t>CH=CH</a:t>
            </a:r>
            <a:r>
              <a:rPr lang="en-US" baseline="-25000" dirty="0" smtClean="0"/>
              <a:t>2</a:t>
            </a:r>
            <a:endParaRPr lang="en-US" dirty="0" smtClean="0"/>
          </a:p>
          <a:p>
            <a:pPr>
              <a:buNone/>
            </a:pPr>
            <a:r>
              <a:rPr lang="en-US" dirty="0" err="1" smtClean="0"/>
              <a:t>Dimer</a:t>
            </a:r>
            <a:r>
              <a:rPr lang="en-US" dirty="0" smtClean="0"/>
              <a:t>                             monomer                           </a:t>
            </a:r>
            <a:r>
              <a:rPr lang="en-US" dirty="0" err="1" smtClean="0"/>
              <a:t>trimer</a:t>
            </a:r>
            <a:endParaRPr lang="en-US" dirty="0" smtClean="0"/>
          </a:p>
          <a:p>
            <a:pPr>
              <a:buNone/>
            </a:pPr>
            <a:r>
              <a:rPr lang="en-US" dirty="0" smtClean="0"/>
              <a:t> </a:t>
            </a:r>
          </a:p>
          <a:p>
            <a:r>
              <a:rPr lang="en-US" dirty="0" smtClean="0"/>
              <a:t>Usually condensation polymerization gives thermosetting resins and addition polymerization thermoplastic resins.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Manufacture of synthetic resins</a:t>
            </a:r>
            <a:r>
              <a:rPr lang="en-US" dirty="0" smtClean="0"/>
              <a:t/>
            </a:r>
            <a:br>
              <a:rPr lang="en-US" dirty="0" smtClean="0"/>
            </a:b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During the manufacture process mix two liquids or  a solid and a liquid , heat them together to produce the reaction. Then remove water. Then continue heating with or without addition of monomers until a test solution shows proper melting point and viscosity for the polymer. Length of heating, catalyst and temperature influences the end product. Depth of color depends partly on the degree of purity of raw material. Darker the raw material, darker will be the product. Commonly inexpensive raw materials like urea, formaldehyde, phenol, glycerin, acetylene etc are used for preparation.</a:t>
            </a:r>
          </a:p>
          <a:p>
            <a:pPr>
              <a:buNone/>
            </a:pP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notes on manufacture</a:t>
            </a:r>
            <a:endParaRPr lang="en-US" dirty="0"/>
          </a:p>
        </p:txBody>
      </p:sp>
      <p:sp>
        <p:nvSpPr>
          <p:cNvPr id="3" name="Content Placeholder 2"/>
          <p:cNvSpPr>
            <a:spLocks noGrp="1"/>
          </p:cNvSpPr>
          <p:nvPr>
            <p:ph idx="1"/>
          </p:nvPr>
        </p:nvSpPr>
        <p:spPr/>
        <p:txBody>
          <a:bodyPr/>
          <a:lstStyle/>
          <a:p>
            <a:pPr>
              <a:buNone/>
            </a:pPr>
            <a:r>
              <a:rPr lang="en-US" dirty="0" smtClean="0"/>
              <a:t>In addition to raw material the following chemicals are also added.</a:t>
            </a:r>
          </a:p>
          <a:p>
            <a:pPr lvl="0"/>
            <a:r>
              <a:rPr lang="en-US" b="1" dirty="0" smtClean="0"/>
              <a:t>Binder</a:t>
            </a:r>
            <a:r>
              <a:rPr lang="en-US" dirty="0" smtClean="0"/>
              <a:t>:  This is added for binding the resin. A resin or a cellulose derivative is added as a binder.</a:t>
            </a:r>
          </a:p>
          <a:p>
            <a:pPr lvl="0"/>
            <a:r>
              <a:rPr lang="en-US" b="1" dirty="0" smtClean="0"/>
              <a:t>Filler</a:t>
            </a:r>
            <a:r>
              <a:rPr lang="en-US" dirty="0" smtClean="0"/>
              <a:t>: Cellulose, wood flour, cotton fiber, asbestos, mica etc.</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b="1" dirty="0" smtClean="0"/>
              <a:t>Plasticizers</a:t>
            </a:r>
            <a:r>
              <a:rPr lang="en-US" dirty="0" smtClean="0"/>
              <a:t>: These are substances added to alter the property of cellulose derivatives and other thermoplastic resins to produce tough and resilient product. Examples are camphor, </a:t>
            </a:r>
            <a:r>
              <a:rPr lang="en-US" dirty="0" err="1" smtClean="0"/>
              <a:t>adipicacid</a:t>
            </a:r>
            <a:r>
              <a:rPr lang="en-US" dirty="0" smtClean="0"/>
              <a:t> etc. Usually they are 10% weight of finished product.</a:t>
            </a:r>
          </a:p>
          <a:p>
            <a:pPr lvl="0"/>
            <a:r>
              <a:rPr lang="en-US" b="1" dirty="0" smtClean="0"/>
              <a:t>Dyes and pigments</a:t>
            </a:r>
            <a:r>
              <a:rPr lang="en-US" dirty="0" smtClean="0"/>
              <a:t>: These are added as </a:t>
            </a:r>
            <a:r>
              <a:rPr lang="en-US" dirty="0" err="1" smtClean="0"/>
              <a:t>colouring</a:t>
            </a:r>
            <a:r>
              <a:rPr lang="en-US" dirty="0" smtClean="0"/>
              <a:t> agents.</a:t>
            </a:r>
          </a:p>
          <a:p>
            <a:pPr lvl="0"/>
            <a:r>
              <a:rPr lang="en-US" b="1" dirty="0" smtClean="0"/>
              <a:t>Catalysts</a:t>
            </a:r>
            <a:r>
              <a:rPr lang="en-US" dirty="0" smtClean="0"/>
              <a:t>: Thermosetting resins may use either an acidic or basic catalyst depending up on desired properties of the resin. </a:t>
            </a:r>
          </a:p>
          <a:p>
            <a:pPr lvl="0"/>
            <a:r>
              <a:rPr lang="en-US" b="1" dirty="0" smtClean="0"/>
              <a:t>Lubricants</a:t>
            </a:r>
            <a:r>
              <a:rPr lang="en-US" dirty="0" smtClean="0"/>
              <a:t>: </a:t>
            </a:r>
            <a:r>
              <a:rPr lang="en-US" dirty="0" err="1" smtClean="0"/>
              <a:t>Stearates</a:t>
            </a:r>
            <a:r>
              <a:rPr lang="en-US" dirty="0" smtClean="0"/>
              <a:t>, metallic soaps.</a:t>
            </a:r>
          </a:p>
          <a:p>
            <a:pPr>
              <a:buNone/>
            </a:pPr>
            <a:r>
              <a:rPr lang="en-US" b="1"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Monomer</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u="sng" dirty="0" smtClean="0"/>
              <a:t>Monomer</a:t>
            </a:r>
            <a:endParaRPr lang="en-US" dirty="0" smtClean="0"/>
          </a:p>
          <a:p>
            <a:r>
              <a:rPr lang="en-US" dirty="0" smtClean="0"/>
              <a:t>     These are repeating basic units of a polymer.</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Polythene or polyethylene</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produced by the polymerization of ethylene. Ethylene gas is liquefied under pressure of 1500atm and pumped at 150-250</a:t>
            </a:r>
            <a:r>
              <a:rPr lang="en-US" baseline="30000" dirty="0" smtClean="0"/>
              <a:t>o</a:t>
            </a:r>
            <a:r>
              <a:rPr lang="en-US" dirty="0" smtClean="0"/>
              <a:t>C during which polymerization takes place. Catalytic effect is given by 0.08% O</a:t>
            </a:r>
            <a:r>
              <a:rPr lang="en-US" baseline="-25000" dirty="0" smtClean="0"/>
              <a:t>2</a:t>
            </a:r>
            <a:r>
              <a:rPr lang="en-US" dirty="0" smtClean="0"/>
              <a:t>.</a:t>
            </a:r>
          </a:p>
          <a:p>
            <a:pPr>
              <a:buNone/>
            </a:pPr>
            <a:r>
              <a:rPr lang="en-US" dirty="0" smtClean="0"/>
              <a:t>CH</a:t>
            </a:r>
            <a:r>
              <a:rPr lang="en-US" baseline="-25000" dirty="0" smtClean="0"/>
              <a:t>2</a:t>
            </a:r>
            <a:r>
              <a:rPr lang="en-US" dirty="0" smtClean="0"/>
              <a:t>=CH</a:t>
            </a:r>
            <a:r>
              <a:rPr lang="en-US" baseline="-25000" dirty="0" smtClean="0"/>
              <a:t>2</a:t>
            </a:r>
            <a:r>
              <a:rPr lang="en-US" dirty="0" smtClean="0"/>
              <a:t>  →  -(CH</a:t>
            </a:r>
            <a:r>
              <a:rPr lang="en-US" baseline="-25000" dirty="0" smtClean="0"/>
              <a:t>2</a:t>
            </a:r>
            <a:r>
              <a:rPr lang="en-US" dirty="0" smtClean="0"/>
              <a:t>-CH</a:t>
            </a:r>
            <a:r>
              <a:rPr lang="en-US" baseline="-25000" dirty="0" smtClean="0"/>
              <a:t>2</a:t>
            </a:r>
            <a:r>
              <a:rPr lang="en-US" dirty="0" smtClean="0"/>
              <a:t>-CH</a:t>
            </a:r>
            <a:r>
              <a:rPr lang="en-US" baseline="-25000" dirty="0" smtClean="0"/>
              <a:t>2</a:t>
            </a:r>
            <a:r>
              <a:rPr lang="en-US" dirty="0" smtClean="0"/>
              <a:t>-CH</a:t>
            </a:r>
            <a:r>
              <a:rPr lang="en-US" baseline="-25000" dirty="0" smtClean="0"/>
              <a:t>2</a:t>
            </a:r>
            <a:r>
              <a:rPr lang="en-US" dirty="0" smtClean="0"/>
              <a:t>)</a:t>
            </a:r>
            <a:r>
              <a:rPr lang="en-US" baseline="-25000" dirty="0" smtClean="0"/>
              <a:t>n </a:t>
            </a:r>
            <a:r>
              <a:rPr lang="en-US" dirty="0" smtClean="0"/>
              <a:t>-</a:t>
            </a:r>
          </a:p>
          <a:p>
            <a:pPr>
              <a:buNone/>
            </a:pPr>
            <a:r>
              <a:rPr lang="en-US" dirty="0" smtClean="0"/>
              <a:t>                               Polythene</a:t>
            </a:r>
          </a:p>
          <a:p>
            <a:r>
              <a:rPr lang="en-US" dirty="0" smtClean="0"/>
              <a:t>Other catalysts used are </a:t>
            </a:r>
            <a:r>
              <a:rPr lang="en-US" dirty="0" err="1" smtClean="0"/>
              <a:t>benzoyl</a:t>
            </a:r>
            <a:r>
              <a:rPr lang="en-US" dirty="0" smtClean="0"/>
              <a:t> peroxide, hydrogen peroxide and </a:t>
            </a:r>
            <a:r>
              <a:rPr lang="en-US" dirty="0" err="1" smtClean="0"/>
              <a:t>azo</a:t>
            </a:r>
            <a:r>
              <a:rPr lang="en-US" dirty="0" smtClean="0"/>
              <a:t> compounds.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Properties</a:t>
            </a:r>
            <a:r>
              <a:rPr lang="en-US" dirty="0" smtClean="0"/>
              <a:t/>
            </a:r>
            <a:br>
              <a:rPr lang="en-US" dirty="0" smtClean="0"/>
            </a:b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It is a white rigid waxy solid. </a:t>
            </a:r>
          </a:p>
          <a:p>
            <a:r>
              <a:rPr lang="en-US" dirty="0" smtClean="0"/>
              <a:t>It is a thermoplastic and lighter than water.</a:t>
            </a:r>
          </a:p>
          <a:p>
            <a:r>
              <a:rPr lang="en-US" dirty="0" smtClean="0"/>
              <a:t>It has good moisture resistance and electrical resistance so it is used as an insulator.</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Uses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Used for injection </a:t>
            </a:r>
            <a:r>
              <a:rPr lang="en-US" dirty="0" err="1" smtClean="0"/>
              <a:t>moulding</a:t>
            </a:r>
            <a:r>
              <a:rPr lang="en-US" dirty="0" smtClean="0"/>
              <a:t> and extrusion material. Polythene </a:t>
            </a:r>
            <a:r>
              <a:rPr lang="en-US" dirty="0" err="1" smtClean="0"/>
              <a:t>mouldings</a:t>
            </a:r>
            <a:r>
              <a:rPr lang="en-US" dirty="0" smtClean="0"/>
              <a:t> are used in bottle caps, toys, domestic articles, covering wires, cables and for making pipes for cold water plumbing and chemical plants.</a:t>
            </a:r>
          </a:p>
          <a:p>
            <a:pPr>
              <a:buNone/>
            </a:pPr>
            <a:r>
              <a:rPr lang="en-US" b="1" dirty="0" smtClean="0"/>
              <a:t> </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Polystyrene</a:t>
            </a:r>
            <a:endParaRPr lang="en-US" dirty="0"/>
          </a:p>
        </p:txBody>
      </p:sp>
      <p:sp>
        <p:nvSpPr>
          <p:cNvPr id="3" name="Content Placeholder 2"/>
          <p:cNvSpPr>
            <a:spLocks noGrp="1"/>
          </p:cNvSpPr>
          <p:nvPr>
            <p:ph idx="1"/>
          </p:nvPr>
        </p:nvSpPr>
        <p:spPr/>
        <p:txBody>
          <a:bodyPr/>
          <a:lstStyle/>
          <a:p>
            <a:pPr>
              <a:buNone/>
            </a:pPr>
            <a:r>
              <a:rPr lang="en-US" dirty="0" smtClean="0"/>
              <a:t>Prepared by the polymerization of styrene. The catalyst used is </a:t>
            </a:r>
            <a:r>
              <a:rPr lang="en-US" dirty="0" err="1" smtClean="0"/>
              <a:t>bezoylperoxide</a:t>
            </a:r>
            <a:endParaRPr lang="en-US" dirty="0" smtClean="0"/>
          </a:p>
          <a:p>
            <a:pPr>
              <a:buNone/>
            </a:pPr>
            <a:r>
              <a:rPr lang="en-US" dirty="0" smtClean="0"/>
              <a:t>C</a:t>
            </a:r>
            <a:r>
              <a:rPr lang="en-US" baseline="-25000" dirty="0" smtClean="0"/>
              <a:t>6</a:t>
            </a:r>
            <a:r>
              <a:rPr lang="en-US" dirty="0" smtClean="0"/>
              <a:t>H</a:t>
            </a:r>
            <a:r>
              <a:rPr lang="en-US" baseline="-25000" dirty="0" smtClean="0"/>
              <a:t>5</a:t>
            </a:r>
            <a:r>
              <a:rPr lang="en-US" dirty="0" smtClean="0"/>
              <a:t>-CH</a:t>
            </a:r>
            <a:r>
              <a:rPr lang="en-US" baseline="-25000" dirty="0" smtClean="0"/>
              <a:t>2</a:t>
            </a:r>
            <a:r>
              <a:rPr lang="en-US" dirty="0" smtClean="0"/>
              <a:t>-CH</a:t>
            </a:r>
            <a:r>
              <a:rPr lang="en-US" baseline="-25000" dirty="0" smtClean="0"/>
              <a:t>2</a:t>
            </a:r>
            <a:r>
              <a:rPr lang="en-US" dirty="0" smtClean="0"/>
              <a:t>  → -(CH</a:t>
            </a:r>
            <a:r>
              <a:rPr lang="en-US" baseline="-25000" dirty="0" smtClean="0"/>
              <a:t>2</a:t>
            </a:r>
            <a:r>
              <a:rPr lang="en-US" dirty="0" smtClean="0"/>
              <a:t>-CH</a:t>
            </a:r>
            <a:r>
              <a:rPr lang="en-US" baseline="-25000" dirty="0" smtClean="0"/>
              <a:t>2</a:t>
            </a:r>
            <a:r>
              <a:rPr lang="en-US" dirty="0" smtClean="0"/>
              <a:t>- - - - CH</a:t>
            </a:r>
            <a:r>
              <a:rPr lang="en-US" baseline="-25000" dirty="0" smtClean="0"/>
              <a:t>2</a:t>
            </a:r>
            <a:r>
              <a:rPr lang="en-US" dirty="0" smtClean="0"/>
              <a:t>-CH)n -</a:t>
            </a:r>
          </a:p>
          <a:p>
            <a:pPr>
              <a:buNone/>
            </a:pPr>
            <a:r>
              <a:rPr lang="en-US" dirty="0" smtClean="0"/>
              <a:t>      styrene                        C</a:t>
            </a:r>
            <a:r>
              <a:rPr lang="en-US" baseline="-25000" dirty="0" smtClean="0"/>
              <a:t>6</a:t>
            </a:r>
            <a:r>
              <a:rPr lang="en-US" dirty="0" smtClean="0"/>
              <a:t>H</a:t>
            </a:r>
            <a:r>
              <a:rPr lang="en-US" baseline="-25000" dirty="0" smtClean="0"/>
              <a:t>5</a:t>
            </a:r>
            <a:r>
              <a:rPr lang="en-US" dirty="0" smtClean="0"/>
              <a:t>                </a:t>
            </a:r>
            <a:r>
              <a:rPr lang="en-US" dirty="0" err="1" smtClean="0"/>
              <a:t>C</a:t>
            </a:r>
            <a:r>
              <a:rPr lang="en-US" baseline="-25000" dirty="0" err="1" smtClean="0"/>
              <a:t>6</a:t>
            </a:r>
            <a:r>
              <a:rPr lang="en-US" dirty="0" err="1" smtClean="0"/>
              <a:t>H</a:t>
            </a:r>
            <a:r>
              <a:rPr lang="en-US" baseline="-25000" dirty="0" err="1" smtClean="0"/>
              <a:t>5</a:t>
            </a:r>
            <a:r>
              <a:rPr lang="en-US" dirty="0" smtClean="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Uses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Used for injection molding of articles like toys , combs, buttons, electrical parts, battery cases, radio, TV and refrigerator parts.</a:t>
            </a:r>
          </a:p>
          <a:p>
            <a:pPr>
              <a:buNone/>
            </a:pP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PVC</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Polyvinylchloride is prepared by the polymerization of vinyl chloride at 40</a:t>
            </a:r>
            <a:r>
              <a:rPr lang="en-US" baseline="30000" dirty="0" smtClean="0"/>
              <a:t>o</a:t>
            </a:r>
            <a:r>
              <a:rPr lang="en-US" dirty="0" smtClean="0"/>
              <a:t>C.</a:t>
            </a:r>
          </a:p>
          <a:p>
            <a:r>
              <a:rPr lang="en-US" dirty="0" smtClean="0"/>
              <a:t>Vinyl chloride is prepared by heating acetylene and HCl at60-80</a:t>
            </a:r>
            <a:r>
              <a:rPr lang="en-US" baseline="30000" dirty="0" smtClean="0"/>
              <a:t>o</a:t>
            </a:r>
            <a:r>
              <a:rPr lang="en-US" dirty="0" smtClean="0"/>
              <a:t>C, metal chloride is used as catalyst.</a:t>
            </a:r>
          </a:p>
          <a:p>
            <a:r>
              <a:rPr lang="en-US" dirty="0" smtClean="0"/>
              <a:t>CH≡CH + HCl →     CH</a:t>
            </a:r>
            <a:r>
              <a:rPr lang="en-US" baseline="-25000" dirty="0" smtClean="0"/>
              <a:t>2</a:t>
            </a:r>
            <a:r>
              <a:rPr lang="en-US" dirty="0" smtClean="0"/>
              <a:t>=</a:t>
            </a:r>
            <a:r>
              <a:rPr lang="en-US" dirty="0" err="1" smtClean="0"/>
              <a:t>CHCl</a:t>
            </a:r>
            <a:endParaRPr lang="en-US" dirty="0" smtClean="0"/>
          </a:p>
          <a:p>
            <a:pPr>
              <a:buNone/>
            </a:pPr>
            <a:r>
              <a:rPr lang="en-US" dirty="0" smtClean="0"/>
              <a:t>                                    Vinyl chloride</a:t>
            </a:r>
          </a:p>
          <a:p>
            <a:pPr>
              <a:buNone/>
            </a:pPr>
            <a:r>
              <a:rPr lang="en-US" dirty="0" smtClean="0"/>
              <a:t>CH</a:t>
            </a:r>
            <a:r>
              <a:rPr lang="en-US" baseline="-25000" dirty="0" smtClean="0"/>
              <a:t>2</a:t>
            </a:r>
            <a:r>
              <a:rPr lang="en-US" dirty="0" smtClean="0"/>
              <a:t>=</a:t>
            </a:r>
            <a:r>
              <a:rPr lang="en-US" dirty="0" err="1" smtClean="0"/>
              <a:t>CHCl</a:t>
            </a:r>
            <a:r>
              <a:rPr lang="en-US" dirty="0" smtClean="0"/>
              <a:t>  →     -(CH</a:t>
            </a:r>
            <a:r>
              <a:rPr lang="en-US" baseline="-25000" dirty="0" smtClean="0"/>
              <a:t>2</a:t>
            </a:r>
            <a:r>
              <a:rPr lang="en-US" dirty="0" smtClean="0"/>
              <a:t>-CHCl)</a:t>
            </a:r>
            <a:r>
              <a:rPr lang="en-US" baseline="-25000" dirty="0" smtClean="0"/>
              <a:t>n</a:t>
            </a:r>
            <a:r>
              <a:rPr lang="en-US" dirty="0" smtClean="0"/>
              <a:t>-</a:t>
            </a:r>
          </a:p>
          <a:p>
            <a:pPr>
              <a:buNone/>
            </a:pPr>
            <a:r>
              <a:rPr lang="en-US" dirty="0" smtClean="0"/>
              <a:t>                                   PVC</a:t>
            </a:r>
          </a:p>
          <a:p>
            <a:r>
              <a:rPr lang="en-US" dirty="0" smtClean="0"/>
              <a:t>The polymerization is carried out in presence of water , </a:t>
            </a:r>
            <a:r>
              <a:rPr lang="en-US" dirty="0" err="1" smtClean="0"/>
              <a:t>benzyolperoxide</a:t>
            </a:r>
            <a:r>
              <a:rPr lang="en-US" dirty="0" smtClean="0"/>
              <a:t>.</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Properties</a:t>
            </a:r>
            <a:endParaRPr lang="en-US" dirty="0"/>
          </a:p>
        </p:txBody>
      </p:sp>
      <p:sp>
        <p:nvSpPr>
          <p:cNvPr id="3" name="Content Placeholder 2"/>
          <p:cNvSpPr>
            <a:spLocks noGrp="1"/>
          </p:cNvSpPr>
          <p:nvPr>
            <p:ph idx="1"/>
          </p:nvPr>
        </p:nvSpPr>
        <p:spPr/>
        <p:txBody>
          <a:bodyPr/>
          <a:lstStyle/>
          <a:p>
            <a:r>
              <a:rPr lang="en-US" dirty="0" smtClean="0"/>
              <a:t>Non-inflammable, Thermoplastic, Odorless, taste less, chemically inert, insoluble in cold solvents, soluble in hot chlorinated hydrocarbons like ethylene chloride. Stable to light and heat.</a:t>
            </a:r>
          </a:p>
          <a:p>
            <a:endParaRPr lang="en-US" dirty="0" smtClean="0"/>
          </a:p>
          <a:p>
            <a:pPr>
              <a:buNone/>
            </a:pP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Bakelite</a:t>
            </a:r>
            <a:endParaRPr lang="en-US" dirty="0"/>
          </a:p>
        </p:txBody>
      </p:sp>
      <p:sp>
        <p:nvSpPr>
          <p:cNvPr id="3" name="Content Placeholder 2"/>
          <p:cNvSpPr>
            <a:spLocks noGrp="1"/>
          </p:cNvSpPr>
          <p:nvPr>
            <p:ph idx="1"/>
          </p:nvPr>
        </p:nvSpPr>
        <p:spPr/>
        <p:txBody>
          <a:bodyPr/>
          <a:lstStyle/>
          <a:p>
            <a:r>
              <a:rPr lang="en-US" dirty="0" smtClean="0"/>
              <a:t>This is a phenol- formaldehyde resin. It is prepared from the polymerization of phenol and formaldehyde.</a:t>
            </a:r>
          </a:p>
          <a:p>
            <a:pPr>
              <a:buNone/>
            </a:pPr>
            <a:r>
              <a:rPr lang="en-US" b="1" dirty="0" smtClean="0"/>
              <a:t>				Uses</a:t>
            </a:r>
            <a:endParaRPr lang="en-US" dirty="0" smtClean="0"/>
          </a:p>
          <a:p>
            <a:r>
              <a:rPr lang="en-US" dirty="0" smtClean="0"/>
              <a:t>For making electrical insulation, cycle parts, automobile parts etc and as a varnish.</a:t>
            </a:r>
          </a:p>
          <a:p>
            <a:pPr>
              <a:buNone/>
            </a:pP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Polymers</a:t>
            </a:r>
            <a:endParaRPr lang="en-US" dirty="0"/>
          </a:p>
        </p:txBody>
      </p:sp>
      <p:sp>
        <p:nvSpPr>
          <p:cNvPr id="3" name="Content Placeholder 2"/>
          <p:cNvSpPr>
            <a:spLocks noGrp="1"/>
          </p:cNvSpPr>
          <p:nvPr>
            <p:ph idx="1"/>
          </p:nvPr>
        </p:nvSpPr>
        <p:spPr/>
        <p:txBody>
          <a:bodyPr/>
          <a:lstStyle/>
          <a:p>
            <a:r>
              <a:rPr lang="en-US" dirty="0" smtClean="0"/>
              <a:t>These are materials whose molecules are made of repeating individual units called monomers. So polymers are high molecular weight compounds formed by the combination of a large number of one or more types of molecules of low molecular weight.</a:t>
            </a:r>
          </a:p>
          <a:p>
            <a:pPr>
              <a:buNone/>
            </a:pPr>
            <a:r>
              <a:rPr lang="en-US" dirty="0" smtClean="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Synthetic plastics</a:t>
            </a:r>
            <a:endParaRPr lang="en-US" dirty="0"/>
          </a:p>
        </p:txBody>
      </p:sp>
      <p:sp>
        <p:nvSpPr>
          <p:cNvPr id="3" name="Content Placeholder 2"/>
          <p:cNvSpPr>
            <a:spLocks noGrp="1"/>
          </p:cNvSpPr>
          <p:nvPr>
            <p:ph idx="1"/>
          </p:nvPr>
        </p:nvSpPr>
        <p:spPr/>
        <p:txBody>
          <a:bodyPr>
            <a:normAutofit fontScale="92500"/>
          </a:bodyPr>
          <a:lstStyle/>
          <a:p>
            <a:r>
              <a:rPr lang="en-US" dirty="0" smtClean="0"/>
              <a:t>These are synthetic organic materials which are rigid in their final useful form, but on some </a:t>
            </a:r>
          </a:p>
          <a:p>
            <a:pPr>
              <a:buNone/>
            </a:pPr>
            <a:r>
              <a:rPr lang="en-US" dirty="0" smtClean="0"/>
              <a:t>    stage of their manufacture under pressure and temperature can be made into different shapes.</a:t>
            </a:r>
          </a:p>
          <a:p>
            <a:r>
              <a:rPr lang="en-US" dirty="0" smtClean="0"/>
              <a:t>They are made from synthetic resins. To some extent names of synthetic resins and plastics </a:t>
            </a:r>
          </a:p>
          <a:p>
            <a:pPr>
              <a:buNone/>
            </a:pPr>
            <a:r>
              <a:rPr lang="en-US" dirty="0" smtClean="0"/>
              <a:t>    are interchangeable, based on chemical change during their transition.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Groups</a:t>
            </a:r>
            <a:endParaRPr lang="en-US" dirty="0"/>
          </a:p>
        </p:txBody>
      </p:sp>
      <p:sp>
        <p:nvSpPr>
          <p:cNvPr id="3" name="Content Placeholder 2"/>
          <p:cNvSpPr>
            <a:spLocks noGrp="1"/>
          </p:cNvSpPr>
          <p:nvPr>
            <p:ph idx="1"/>
          </p:nvPr>
        </p:nvSpPr>
        <p:spPr/>
        <p:txBody>
          <a:bodyPr/>
          <a:lstStyle/>
          <a:p>
            <a:pPr>
              <a:buNone/>
            </a:pPr>
            <a:r>
              <a:rPr lang="en-US" dirty="0" smtClean="0"/>
              <a:t> Two main groups of synthetic resins which ultimately turn to plastics are</a:t>
            </a:r>
          </a:p>
          <a:p>
            <a:pPr>
              <a:buNone/>
            </a:pPr>
            <a:r>
              <a:rPr lang="en-US" dirty="0" smtClean="0"/>
              <a:t> </a:t>
            </a:r>
            <a:r>
              <a:rPr lang="en-US" dirty="0" err="1" smtClean="0"/>
              <a:t>i</a:t>
            </a:r>
            <a:r>
              <a:rPr lang="en-US" dirty="0" smtClean="0"/>
              <a:t>) thermo setting resins   </a:t>
            </a:r>
          </a:p>
          <a:p>
            <a:pPr>
              <a:buNone/>
            </a:pPr>
            <a:r>
              <a:rPr lang="en-US" dirty="0" smtClean="0"/>
              <a:t>ii) thermo plastic resins.</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Thermosetting resins</a:t>
            </a:r>
            <a:endParaRPr lang="en-US" dirty="0"/>
          </a:p>
        </p:txBody>
      </p:sp>
      <p:sp>
        <p:nvSpPr>
          <p:cNvPr id="3" name="Content Placeholder 2"/>
          <p:cNvSpPr>
            <a:spLocks noGrp="1"/>
          </p:cNvSpPr>
          <p:nvPr>
            <p:ph idx="1"/>
          </p:nvPr>
        </p:nvSpPr>
        <p:spPr/>
        <p:txBody>
          <a:bodyPr/>
          <a:lstStyle/>
          <a:p>
            <a:r>
              <a:rPr lang="en-US" dirty="0" smtClean="0"/>
              <a:t>These are molded under heat and pressure and held in the heat until set and then cooled. But on reheating it will not soften. Hence setting is irreversible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Thermo plastic resins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These resins are molded under heat and pressure and then chilled. These on reheating will soften and can give new shape. Therefore they are reversible. </a:t>
            </a:r>
          </a:p>
          <a:p>
            <a:r>
              <a:rPr lang="en-US" dirty="0" smtClean="0"/>
              <a:t>So thermosetting plastics are preferred if the article will be exposed to heat. The resin can be molded with out filler.</a:t>
            </a:r>
          </a:p>
          <a:p>
            <a:r>
              <a:rPr lang="en-US" dirty="0" smtClean="0"/>
              <a:t>But commonly thermosetting resins are mixed with appreciable percentage of filler like wood flour, cellulose, cotton, asbestos, carbon black, mica etc.</a:t>
            </a:r>
          </a:p>
          <a:p>
            <a:pPr>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Difference between thermosetting and thermo plastic resins</a:t>
            </a:r>
            <a:endParaRPr lang="en-US" dirty="0"/>
          </a:p>
        </p:txBody>
      </p:sp>
      <p:sp>
        <p:nvSpPr>
          <p:cNvPr id="3" name="Content Placeholder 2"/>
          <p:cNvSpPr>
            <a:spLocks noGrp="1"/>
          </p:cNvSpPr>
          <p:nvPr>
            <p:ph idx="1"/>
          </p:nvPr>
        </p:nvSpPr>
        <p:spPr/>
        <p:txBody>
          <a:bodyPr>
            <a:normAutofit/>
          </a:bodyPr>
          <a:lstStyle/>
          <a:p>
            <a:r>
              <a:rPr lang="en-US" b="1" dirty="0" smtClean="0"/>
              <a:t>Thermo setting                          Thermo plastic</a:t>
            </a:r>
            <a:endParaRPr lang="en-US" dirty="0" smtClean="0"/>
          </a:p>
          <a:p>
            <a:pPr>
              <a:buNone/>
            </a:pPr>
            <a:r>
              <a:rPr lang="en-US" b="1" dirty="0" smtClean="0"/>
              <a:t> </a:t>
            </a:r>
            <a:endParaRPr lang="en-US" dirty="0" smtClean="0"/>
          </a:p>
          <a:p>
            <a:pPr>
              <a:buNone/>
            </a:pPr>
            <a:r>
              <a:rPr lang="en-US" dirty="0" smtClean="0"/>
              <a:t>1. Formed by condensation      1.Formed 							by addition  Polymerization                            polymerization</a:t>
            </a:r>
          </a:p>
          <a:p>
            <a:pPr>
              <a:buNone/>
            </a:pPr>
            <a:r>
              <a:rPr lang="en-US" dirty="0" smtClean="0"/>
              <a:t>2. Have three-dimensional       2. Have long</a:t>
            </a:r>
          </a:p>
          <a:p>
            <a:pPr>
              <a:buNone/>
            </a:pPr>
            <a:r>
              <a:rPr lang="en-US" dirty="0" smtClean="0"/>
              <a:t>     cross linked structure               chain linear 						polymers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3. Do not soften on heating  	3. Softens on 		 but can be charred 		 heating 		on strong heating </a:t>
            </a:r>
          </a:p>
          <a:p>
            <a:pPr>
              <a:buNone/>
            </a:pPr>
            <a:r>
              <a:rPr lang="en-US" dirty="0" smtClean="0"/>
              <a:t>4. Cannot be reshaped and reused   4. Can be 							softened, 							can be 							reshaped   </a:t>
            </a:r>
          </a:p>
          <a:p>
            <a:pPr lvl="8">
              <a:buNone/>
            </a:pPr>
            <a:r>
              <a:rPr lang="en-US" sz="4000" dirty="0" smtClean="0"/>
              <a:t>                  and reused      by reheating</a:t>
            </a:r>
            <a:endParaRPr lang="en-US" sz="4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1034</Words>
  <Application>Microsoft Office PowerPoint</Application>
  <PresentationFormat>On-screen Show (4:3)</PresentationFormat>
  <Paragraphs>120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Plastics   </vt:lpstr>
      <vt:lpstr>Monomer </vt:lpstr>
      <vt:lpstr>Polymers</vt:lpstr>
      <vt:lpstr>Synthetic plastics</vt:lpstr>
      <vt:lpstr>Groups</vt:lpstr>
      <vt:lpstr>Thermosetting resins</vt:lpstr>
      <vt:lpstr>Thermo plastic resins</vt:lpstr>
      <vt:lpstr>Difference between thermosetting and thermo plastic resins</vt:lpstr>
      <vt:lpstr>PowerPoint Presentation</vt:lpstr>
      <vt:lpstr>PowerPoint Presentation</vt:lpstr>
      <vt:lpstr>Classification </vt:lpstr>
      <vt:lpstr>Raw materials classification</vt:lpstr>
      <vt:lpstr>PowerPoint Presentation</vt:lpstr>
      <vt:lpstr>Formation of synthetic resins  </vt:lpstr>
      <vt:lpstr>Condensation   polymerization</vt:lpstr>
      <vt:lpstr>Addition polymerization  </vt:lpstr>
      <vt:lpstr>Manufacture of synthetic resins   </vt:lpstr>
      <vt:lpstr>General notes on manufacture</vt:lpstr>
      <vt:lpstr>PowerPoint Presentation</vt:lpstr>
      <vt:lpstr>Polythene or polyethylene  </vt:lpstr>
      <vt:lpstr>Properties   </vt:lpstr>
      <vt:lpstr>Uses </vt:lpstr>
      <vt:lpstr>Polystyrene</vt:lpstr>
      <vt:lpstr>Uses </vt:lpstr>
      <vt:lpstr>PVC</vt:lpstr>
      <vt:lpstr>Properties</vt:lpstr>
      <vt:lpstr>Bakelite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Plastics   </dc:title>
  <dc:creator/>
  <cp:lastModifiedBy>Adminstator</cp:lastModifiedBy>
  <cp:revision>19</cp:revision>
  <dcterms:created xsi:type="dcterms:W3CDTF">2006-08-16T00:00:00Z</dcterms:created>
  <dcterms:modified xsi:type="dcterms:W3CDTF">2017-10-22T16:52:40Z</dcterms:modified>
</cp:coreProperties>
</file>